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64" autoAdjust="0"/>
  </p:normalViewPr>
  <p:slideViewPr>
    <p:cSldViewPr>
      <p:cViewPr varScale="1">
        <p:scale>
          <a:sx n="101" d="100"/>
          <a:sy n="101" d="100"/>
        </p:scale>
        <p:origin x="-7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6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46E03-1BB4-4CFF-BDCF-BA8B2382DCD8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9B422-0FBF-4CD6-BC20-F82E06CBC1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FIRST THREE ARE SIMILAR TO CH</a:t>
            </a:r>
            <a:r>
              <a:rPr lang="en-US" baseline="0" dirty="0" smtClean="0"/>
              <a:t> 5: Subject, Object and Access rights.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9B422-0FBF-4CD6-BC20-F82E06CBC1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1974: Strongest act ever put into</a:t>
            </a:r>
            <a:r>
              <a:rPr lang="en-US" baseline="0" dirty="0" smtClean="0"/>
              <a:t> law – does not apply to anyone but the government! Everyone else is piecemeal – related to particular types of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9B422-0FBF-4CD6-BC20-F82E06CBC1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3AFBDA-D39C-4F2C-8FB5-97679EE27D0D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499FE4-8A63-4F69-A442-CFD584727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seis.ucla.edu/iclp/dmca1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m.org/about/code-of-ethic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iaa.com/faq.php" TargetMode="External"/><Relationship Id="rId4" Type="http://schemas.openxmlformats.org/officeDocument/2006/relationships/hyperlink" Target="http://cpsr.org/issues/ethics/ce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ta_Protection_Directive" TargetMode="External"/><Relationship Id="rId2" Type="http://schemas.openxmlformats.org/officeDocument/2006/relationships/hyperlink" Target="http://conventions.coe.int/Treaty/EN/Treaties/Html/108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dentity20.com/media/ETECH_2006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Privacy, Legal and Ethical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Private illegal Data mining </a:t>
            </a:r>
            <a:r>
              <a:rPr lang="en-US" dirty="0" smtClean="0">
                <a:sym typeface="Wingdings" pitchFamily="2" charset="2"/>
              </a:rPr>
              <a:t> Prosecution</a:t>
            </a:r>
          </a:p>
          <a:p>
            <a:r>
              <a:rPr lang="en-US" dirty="0" smtClean="0">
                <a:sym typeface="Wingdings" pitchFamily="2" charset="2"/>
              </a:rPr>
              <a:t>Government illegal Data mining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Government action (control)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Complaints, protests, possible actions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government retribution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for which there is no recourse</a:t>
            </a:r>
            <a:r>
              <a:rPr lang="en-US" dirty="0" smtClean="0">
                <a:sym typeface="Wingdings" pitchFamily="2" charset="2"/>
              </a:rPr>
              <a:t>. </a:t>
            </a:r>
          </a:p>
          <a:p>
            <a:r>
              <a:rPr lang="en-US" dirty="0" smtClean="0">
                <a:sym typeface="Wingdings" pitchFamily="2" charset="2"/>
              </a:rPr>
              <a:t>This is the best reason why government belongs in the oversight business, not in the service provider role – no mater what that service happens to be.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Privacy on the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Credit card risks</a:t>
            </a:r>
          </a:p>
          <a:p>
            <a:r>
              <a:rPr lang="en-US" dirty="0" smtClean="0"/>
              <a:t>PayPal</a:t>
            </a:r>
          </a:p>
          <a:p>
            <a:pPr lvl="1"/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Risks</a:t>
            </a:r>
          </a:p>
          <a:p>
            <a:r>
              <a:rPr lang="en-US" dirty="0" smtClean="0"/>
              <a:t>Where is the content coming from?</a:t>
            </a:r>
          </a:p>
          <a:p>
            <a:r>
              <a:rPr lang="en-US" dirty="0" smtClean="0"/>
              <a:t>Cookies</a:t>
            </a:r>
          </a:p>
          <a:p>
            <a:pPr lvl="1"/>
            <a:r>
              <a:rPr lang="en-US" dirty="0" err="1" smtClean="0"/>
              <a:t>Doubleclick</a:t>
            </a:r>
            <a:r>
              <a:rPr lang="en-US" dirty="0" smtClean="0"/>
              <a:t> example</a:t>
            </a:r>
          </a:p>
          <a:p>
            <a:pPr lvl="1"/>
            <a:r>
              <a:rPr lang="en-US" dirty="0" smtClean="0"/>
              <a:t>Count visits to a page</a:t>
            </a:r>
          </a:p>
          <a:p>
            <a:pPr lvl="1"/>
            <a:r>
              <a:rPr lang="en-US" dirty="0" smtClean="0"/>
              <a:t>Track browsing habits</a:t>
            </a:r>
          </a:p>
          <a:p>
            <a:pPr lvl="1"/>
            <a:r>
              <a:rPr lang="en-US" dirty="0" smtClean="0"/>
              <a:t>Count time an ad has been displayed</a:t>
            </a:r>
          </a:p>
          <a:p>
            <a:pPr lvl="1"/>
            <a:r>
              <a:rPr lang="en-US" dirty="0" smtClean="0"/>
              <a:t>Match purchase to an ad a person viewed before making a purchase</a:t>
            </a:r>
          </a:p>
          <a:p>
            <a:pPr lvl="1"/>
            <a:r>
              <a:rPr lang="en-US" dirty="0" smtClean="0"/>
              <a:t>Record and report search strings from a search engine</a:t>
            </a:r>
          </a:p>
          <a:p>
            <a:pPr lvl="1"/>
            <a:r>
              <a:rPr lang="en-US" dirty="0" smtClean="0"/>
              <a:t>Web</a:t>
            </a:r>
            <a:r>
              <a:rPr lang="en-US" baseline="0" dirty="0" smtClean="0"/>
              <a:t> Bug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and 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My</a:t>
            </a:r>
            <a:r>
              <a:rPr lang="en-US" baseline="0" dirty="0" smtClean="0"/>
              <a:t> L&amp;ED</a:t>
            </a:r>
            <a:r>
              <a:rPr lang="en-US" dirty="0" smtClean="0"/>
              <a:t> of Ed.</a:t>
            </a:r>
            <a:r>
              <a:rPr lang="en-US" baseline="0" dirty="0" smtClean="0"/>
              <a:t> class example</a:t>
            </a:r>
          </a:p>
          <a:p>
            <a:r>
              <a:rPr lang="en-US" dirty="0" smtClean="0"/>
              <a:t>Copyrights are designed to protect the </a:t>
            </a:r>
            <a:r>
              <a:rPr lang="en-US" i="1" dirty="0" smtClean="0"/>
              <a:t>expression</a:t>
            </a:r>
            <a:r>
              <a:rPr lang="en-US" dirty="0" smtClean="0"/>
              <a:t> of ideas.</a:t>
            </a:r>
          </a:p>
          <a:p>
            <a:pPr lvl="1"/>
            <a:r>
              <a:rPr lang="en-US" dirty="0" smtClean="0"/>
              <a:t>Composer copyrights a song</a:t>
            </a:r>
          </a:p>
          <a:p>
            <a:pPr lvl="1"/>
            <a:r>
              <a:rPr lang="en-US" dirty="0" smtClean="0"/>
              <a:t>Arranger copyrights an arrangement of the song</a:t>
            </a:r>
          </a:p>
          <a:p>
            <a:pPr lvl="1"/>
            <a:r>
              <a:rPr lang="en-US" dirty="0" smtClean="0"/>
              <a:t>Performer copyrights the performance of the song</a:t>
            </a:r>
          </a:p>
          <a:p>
            <a:pPr lvl="1"/>
            <a:r>
              <a:rPr lang="en-US" dirty="0" smtClean="0"/>
              <a:t>Your ticket covers all three!</a:t>
            </a:r>
          </a:p>
          <a:p>
            <a:pPr lvl="1"/>
            <a:r>
              <a:rPr lang="en-US" dirty="0" smtClean="0"/>
              <a:t>In order to cover these expenses and many others, performers necessarily have a small cut.</a:t>
            </a:r>
          </a:p>
          <a:p>
            <a:pPr lvl="1"/>
            <a:r>
              <a:rPr lang="en-US" dirty="0" smtClean="0"/>
              <a:t>Copy right Law states that a copyright can be registered for “original works of authorship </a:t>
            </a:r>
            <a:r>
              <a:rPr lang="en-US" dirty="0" err="1" smtClean="0"/>
              <a:t>fixedd</a:t>
            </a:r>
            <a:r>
              <a:rPr lang="en-US" dirty="0" smtClean="0"/>
              <a:t> in any tangible medium of expressions,… from which they can be perceived, reproduced, or otherwise communicated…”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Copyrights</a:t>
            </a:r>
            <a:r>
              <a:rPr lang="en-US" baseline="0" dirty="0" smtClean="0"/>
              <a:t>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Public domain: </a:t>
            </a:r>
          </a:p>
          <a:p>
            <a:pPr lvl="1"/>
            <a:r>
              <a:rPr lang="en-US" dirty="0" smtClean="0"/>
              <a:t>All government work</a:t>
            </a:r>
          </a:p>
          <a:p>
            <a:pPr lvl="1"/>
            <a:r>
              <a:rPr lang="en-US" dirty="0" smtClean="0"/>
              <a:t>Author unknown</a:t>
            </a:r>
          </a:p>
          <a:p>
            <a:pPr lvl="1"/>
            <a:r>
              <a:rPr lang="en-US" dirty="0" smtClean="0"/>
              <a:t>After a given time period</a:t>
            </a:r>
          </a:p>
          <a:p>
            <a:r>
              <a:rPr lang="en-US" dirty="0" smtClean="0"/>
              <a:t> Fair use</a:t>
            </a:r>
          </a:p>
          <a:p>
            <a:pPr lvl="1"/>
            <a:r>
              <a:rPr lang="en-US" dirty="0" smtClean="0"/>
              <a:t>Use for its intended purpose</a:t>
            </a:r>
          </a:p>
          <a:p>
            <a:pPr lvl="1"/>
            <a:r>
              <a:rPr lang="en-US" dirty="0" smtClean="0"/>
              <a:t>Copying for:</a:t>
            </a:r>
          </a:p>
          <a:p>
            <a:pPr lvl="2"/>
            <a:r>
              <a:rPr lang="en-US" dirty="0" smtClean="0"/>
              <a:t>criticism,</a:t>
            </a:r>
          </a:p>
          <a:p>
            <a:pPr lvl="2"/>
            <a:r>
              <a:rPr lang="en-US" dirty="0" smtClean="0"/>
              <a:t>comment,</a:t>
            </a:r>
          </a:p>
          <a:p>
            <a:pPr lvl="2"/>
            <a:r>
              <a:rPr lang="en-US" dirty="0" smtClean="0"/>
              <a:t>News</a:t>
            </a:r>
          </a:p>
          <a:p>
            <a:pPr lvl="2"/>
            <a:r>
              <a:rPr lang="en-US" dirty="0" smtClean="0"/>
              <a:t>Teaching</a:t>
            </a:r>
          </a:p>
          <a:p>
            <a:pPr lvl="2"/>
            <a:r>
              <a:rPr lang="en-US" dirty="0" smtClean="0"/>
              <a:t>Scholarship</a:t>
            </a:r>
          </a:p>
          <a:p>
            <a:pPr lvl="2"/>
            <a:r>
              <a:rPr lang="en-US" dirty="0" smtClean="0"/>
              <a:t>Research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Unfair use of copyrighted material</a:t>
            </a:r>
          </a:p>
          <a:p>
            <a:r>
              <a:rPr lang="en-US" dirty="0" smtClean="0"/>
              <a:t>Infringing on the authors right to</a:t>
            </a:r>
            <a:r>
              <a:rPr lang="en-US" baseline="0" dirty="0" smtClean="0"/>
              <a:t> a fair return</a:t>
            </a:r>
          </a:p>
          <a:p>
            <a:r>
              <a:rPr lang="en-US" dirty="0" smtClean="0"/>
              <a:t>First sale concept (you have the right to resell the work – but not duplicates)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Copyrighting</a:t>
            </a:r>
            <a:r>
              <a:rPr lang="en-US" baseline="0" dirty="0" smtClean="0"/>
              <a:t> programs?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Protection is for the expression of the idea, not the idea!</a:t>
            </a:r>
          </a:p>
          <a:p>
            <a:r>
              <a:rPr lang="en-US" dirty="0" smtClean="0"/>
              <a:t>Code can not be copied, but</a:t>
            </a:r>
            <a:r>
              <a:rPr lang="en-US" baseline="0" dirty="0" smtClean="0"/>
              <a:t> algorithms can be re-implemented!</a:t>
            </a:r>
          </a:p>
          <a:p>
            <a:r>
              <a:rPr lang="en-US" baseline="0" dirty="0" smtClean="0"/>
              <a:t>Example of IBM BIOS and Compaq computers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www.gseis.ucla.edu/iclp/dmca1.htm</a:t>
            </a:r>
            <a:r>
              <a:rPr lang="en-US" dirty="0" smtClean="0"/>
              <a:t> </a:t>
            </a:r>
          </a:p>
        </p:txBody>
      </p:sp>
      <p:pic>
        <p:nvPicPr>
          <p:cNvPr id="1026" name="Picture 2" descr="DM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895600"/>
            <a:ext cx="24003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Protect:</a:t>
            </a:r>
          </a:p>
          <a:p>
            <a:pPr lvl="1"/>
            <a:r>
              <a:rPr lang="en-US" dirty="0" smtClean="0"/>
              <a:t>Inventions</a:t>
            </a:r>
          </a:p>
          <a:p>
            <a:pPr lvl="1"/>
            <a:r>
              <a:rPr lang="en-US" dirty="0" smtClean="0"/>
              <a:t>Tangible objects</a:t>
            </a:r>
          </a:p>
          <a:p>
            <a:pPr lvl="1"/>
            <a:r>
              <a:rPr lang="en-US" dirty="0" smtClean="0"/>
              <a:t>Ways to make tangible objects</a:t>
            </a:r>
          </a:p>
          <a:p>
            <a:pPr lvl="0"/>
            <a:r>
              <a:rPr lang="en-US" dirty="0" smtClean="0"/>
              <a:t>A patent can protect a “new or useful process, machine, manufacture, or composition of matter.”</a:t>
            </a:r>
          </a:p>
          <a:p>
            <a:pPr lvl="0"/>
            <a:r>
              <a:rPr lang="en-US" dirty="0" smtClean="0"/>
              <a:t>Excludes laws of nature… and mental processes</a:t>
            </a:r>
          </a:p>
          <a:p>
            <a:pPr lvl="0"/>
            <a:r>
              <a:rPr lang="en-US" dirty="0" smtClean="0"/>
              <a:t>Designed to keep people from carrying out an idea.</a:t>
            </a:r>
          </a:p>
          <a:p>
            <a:pPr lvl="0"/>
            <a:r>
              <a:rPr lang="en-US" b="1" dirty="0" smtClean="0"/>
              <a:t>Every</a:t>
            </a:r>
            <a:r>
              <a:rPr lang="en-US" b="1" baseline="0" dirty="0" smtClean="0"/>
              <a:t> infringement must be prosecuted.</a:t>
            </a:r>
            <a:endParaRPr lang="en-US" b="0" baseline="0" dirty="0" smtClean="0"/>
          </a:p>
          <a:p>
            <a:pPr lvl="0"/>
            <a:r>
              <a:rPr lang="en-US" b="0" baseline="0" dirty="0" smtClean="0"/>
              <a:t>Defense:</a:t>
            </a:r>
          </a:p>
          <a:p>
            <a:pPr lvl="1"/>
            <a:r>
              <a:rPr lang="en-US" dirty="0" smtClean="0"/>
              <a:t>This is not an infringement</a:t>
            </a:r>
          </a:p>
          <a:p>
            <a:pPr lvl="1"/>
            <a:r>
              <a:rPr lang="en-US" dirty="0" smtClean="0"/>
              <a:t>The patent is invalid (prior infringement not opposed)</a:t>
            </a:r>
          </a:p>
          <a:p>
            <a:pPr lvl="1"/>
            <a:r>
              <a:rPr lang="en-US" dirty="0" smtClean="0"/>
              <a:t>Invention Not NOVEL</a:t>
            </a:r>
          </a:p>
          <a:p>
            <a:pPr lvl="1"/>
            <a:r>
              <a:rPr lang="en-US" dirty="0" smtClean="0"/>
              <a:t>I got there first!</a:t>
            </a:r>
          </a:p>
          <a:p>
            <a:r>
              <a:rPr lang="en-US" dirty="0" smtClean="0"/>
              <a:t>1981: paten law expanded to protect algorithms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Does not protect from independent discovery</a:t>
            </a:r>
          </a:p>
          <a:p>
            <a:r>
              <a:rPr lang="en-US" dirty="0" smtClean="0"/>
              <a:t>Reverse engineering</a:t>
            </a:r>
          </a:p>
          <a:p>
            <a:r>
              <a:rPr lang="en-US" dirty="0" smtClean="0"/>
              <a:t>May be applied to computer programs…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Copyright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Trade Secret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Protects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Expression of idea,</a:t>
                      </a:r>
                      <a:r>
                        <a:rPr lang="en-US" sz="1400" baseline="0" dirty="0" smtClean="0"/>
                        <a:t> not idea itself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Invention – the way something 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secret, competitive</a:t>
                      </a:r>
                      <a:r>
                        <a:rPr lang="en-US" sz="1400" baseline="0" dirty="0" smtClean="0"/>
                        <a:t> advantage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Protected object made 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Yes; intention is to promote publication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Design filed at Patent</a:t>
                      </a:r>
                      <a:r>
                        <a:rPr lang="en-US" sz="1400" baseline="0" dirty="0" smtClean="0"/>
                        <a:t> office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Requirements to distribute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Ease of Filing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Very easy,</a:t>
                      </a:r>
                      <a:r>
                        <a:rPr lang="en-US" sz="1400" baseline="0" dirty="0" smtClean="0"/>
                        <a:t> do-it-yourself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Very complicated; specialist lawyer suggested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 filing required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Duration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Life of Human originator plus</a:t>
                      </a:r>
                      <a:r>
                        <a:rPr lang="en-US" sz="1400" baseline="0" dirty="0" smtClean="0"/>
                        <a:t> 70 years or total of 95 years for a company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 years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Indefinite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Legal Protection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Sue</a:t>
                      </a:r>
                      <a:r>
                        <a:rPr lang="en-US" sz="1400" baseline="0" dirty="0" smtClean="0"/>
                        <a:t> if unauthorized copy sold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Sue</a:t>
                      </a:r>
                      <a:r>
                        <a:rPr lang="en-US" sz="1400" baseline="0" dirty="0" smtClean="0"/>
                        <a:t> if invention copied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Sue if secret improperly obtained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Aspects of Privacy</a:t>
            </a:r>
          </a:p>
          <a:p>
            <a:r>
              <a:rPr lang="en-US" dirty="0" smtClean="0"/>
              <a:t>Authentication effects on Privacy</a:t>
            </a:r>
          </a:p>
          <a:p>
            <a:r>
              <a:rPr lang="en-US" dirty="0" smtClean="0"/>
              <a:t>Privacy and the Internet</a:t>
            </a:r>
          </a:p>
          <a:p>
            <a:r>
              <a:rPr lang="en-US" dirty="0" smtClean="0"/>
              <a:t>Implications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 l="1556"/>
          <a:stretch>
            <a:fillRect/>
          </a:stretch>
        </p:blipFill>
        <p:spPr bwMode="auto">
          <a:xfrm>
            <a:off x="3865875" y="228600"/>
            <a:ext cx="4820925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hlinkClick r:id="rId3"/>
              </a:rPr>
              <a:t>ACM Code of ethics</a:t>
            </a:r>
            <a:endParaRPr lang="en-US" sz="2000" dirty="0" smtClean="0"/>
          </a:p>
          <a:p>
            <a:r>
              <a:rPr lang="en-US" sz="2000" dirty="0" smtClean="0">
                <a:hlinkClick r:id="rId4"/>
              </a:rPr>
              <a:t>Ten commandments of </a:t>
            </a:r>
            <a:br>
              <a:rPr lang="en-US" sz="2000" dirty="0" smtClean="0">
                <a:hlinkClick r:id="rId4"/>
              </a:rPr>
            </a:br>
            <a:r>
              <a:rPr lang="en-US" sz="2000" dirty="0" smtClean="0">
                <a:hlinkClick r:id="rId4"/>
              </a:rPr>
              <a:t>Computer Ethics</a:t>
            </a:r>
            <a:endParaRPr lang="en-US" sz="2000" dirty="0" smtClean="0"/>
          </a:p>
          <a:p>
            <a:r>
              <a:rPr lang="en-US" sz="2000" dirty="0" smtClean="0">
                <a:hlinkClick r:id="rId5"/>
              </a:rPr>
              <a:t>RIAA FAQ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Controlled Data</a:t>
            </a:r>
            <a:r>
              <a:rPr lang="en-US" dirty="0" smtClean="0"/>
              <a:t>: Individual control of personal information </a:t>
            </a:r>
          </a:p>
          <a:p>
            <a:r>
              <a:rPr lang="en-US" b="1" dirty="0" smtClean="0"/>
              <a:t>Sensitive data</a:t>
            </a:r>
            <a:r>
              <a:rPr lang="en-US" dirty="0" smtClean="0"/>
              <a:t>: Right to declare certain information sensitive </a:t>
            </a:r>
          </a:p>
          <a:p>
            <a:r>
              <a:rPr lang="en-US" b="1" dirty="0" smtClean="0"/>
              <a:t>Affected parties </a:t>
            </a:r>
            <a:r>
              <a:rPr lang="en-US" dirty="0" smtClean="0"/>
              <a:t>(not always just you- Corp.)</a:t>
            </a:r>
          </a:p>
          <a:p>
            <a:r>
              <a:rPr lang="en-US" baseline="0" dirty="0" smtClean="0"/>
              <a:t>Privacy has a cost: giving or not giving certain information may affect how we are treated (e.g. I do not consent to </a:t>
            </a:r>
            <a:r>
              <a:rPr lang="en-US" baseline="0" dirty="0" err="1" smtClean="0"/>
              <a:t>FaceBook’s</a:t>
            </a:r>
            <a:r>
              <a:rPr lang="en-US" baseline="0" dirty="0" smtClean="0"/>
              <a:t> privacy policy…)</a:t>
            </a:r>
          </a:p>
          <a:p>
            <a:r>
              <a:rPr lang="en-US" baseline="0" dirty="0" smtClean="0"/>
              <a:t>Computers didn’t invent privacy problems!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Consent of information collection</a:t>
            </a:r>
          </a:p>
          <a:p>
            <a:r>
              <a:rPr lang="en-US" dirty="0" smtClean="0"/>
              <a:t>Limited use</a:t>
            </a:r>
          </a:p>
          <a:p>
            <a:r>
              <a:rPr lang="en-US" dirty="0" smtClean="0"/>
              <a:t>Limited</a:t>
            </a:r>
            <a:r>
              <a:rPr lang="en-US" baseline="0" dirty="0" smtClean="0"/>
              <a:t> period of retention</a:t>
            </a:r>
          </a:p>
          <a:p>
            <a:r>
              <a:rPr lang="en-US" baseline="0" dirty="0" smtClean="0"/>
              <a:t>Limited Disclosure</a:t>
            </a:r>
          </a:p>
          <a:p>
            <a:r>
              <a:rPr lang="en-US" dirty="0" smtClean="0"/>
              <a:t>Protection of collected information against</a:t>
            </a:r>
            <a:r>
              <a:rPr lang="en-US" baseline="0" dirty="0" smtClean="0"/>
              <a:t> inappropriate use</a:t>
            </a:r>
          </a:p>
          <a:p>
            <a:r>
              <a:rPr lang="en-US" baseline="0" dirty="0" smtClean="0"/>
              <a:t>Controlled Access</a:t>
            </a:r>
          </a:p>
          <a:p>
            <a:r>
              <a:rPr lang="en-US" baseline="0" dirty="0" smtClean="0"/>
              <a:t>Monitoring of use / logging</a:t>
            </a:r>
          </a:p>
          <a:p>
            <a:r>
              <a:rPr lang="en-US" baseline="0" dirty="0" smtClean="0"/>
              <a:t>Policies cannot be weakened once data items are collected.</a:t>
            </a:r>
          </a:p>
          <a:p>
            <a:r>
              <a:rPr lang="en-US" dirty="0" smtClean="0"/>
              <a:t>$ Your information – someone else's asset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Privacy Act of 1974</a:t>
            </a:r>
          </a:p>
          <a:p>
            <a:pPr lvl="1"/>
            <a:r>
              <a:rPr lang="en-US" dirty="0" smtClean="0"/>
              <a:t>Collection Limitation</a:t>
            </a:r>
          </a:p>
          <a:p>
            <a:pPr lvl="1"/>
            <a:r>
              <a:rPr lang="en-US" dirty="0" smtClean="0"/>
              <a:t>Purpose specification </a:t>
            </a:r>
          </a:p>
          <a:p>
            <a:pPr lvl="1"/>
            <a:r>
              <a:rPr lang="en-US" dirty="0" smtClean="0"/>
              <a:t>Use limitation</a:t>
            </a:r>
          </a:p>
          <a:p>
            <a:pPr lvl="1"/>
            <a:r>
              <a:rPr lang="en-US" dirty="0" smtClean="0"/>
              <a:t>Security safeguards </a:t>
            </a:r>
          </a:p>
          <a:p>
            <a:pPr lvl="1"/>
            <a:r>
              <a:rPr lang="en-US" dirty="0" smtClean="0"/>
              <a:t>Open process of collection</a:t>
            </a:r>
          </a:p>
          <a:p>
            <a:pPr lvl="1"/>
            <a:r>
              <a:rPr lang="en-US" dirty="0" smtClean="0"/>
              <a:t>Individual participation – right to challenge what is known.</a:t>
            </a:r>
          </a:p>
          <a:p>
            <a:pPr lvl="1"/>
            <a:r>
              <a:rPr lang="en-US" dirty="0" smtClean="0"/>
              <a:t>Accountability – some one is responsible</a:t>
            </a:r>
          </a:p>
          <a:p>
            <a:r>
              <a:rPr lang="en-US" dirty="0" smtClean="0"/>
              <a:t>Fair Credit Reporting Act</a:t>
            </a:r>
          </a:p>
          <a:p>
            <a:r>
              <a:rPr lang="en-US" dirty="0" smtClean="0"/>
              <a:t>HIPPA – medical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Gramm-Leach-Bliley Act (GLBA) Financial Services</a:t>
            </a:r>
          </a:p>
          <a:p>
            <a:r>
              <a:rPr lang="en-US" dirty="0" smtClean="0"/>
              <a:t>Children’s Online Privacy Protection Act (COPPA)</a:t>
            </a:r>
          </a:p>
          <a:p>
            <a:r>
              <a:rPr lang="en-US" dirty="0" smtClean="0"/>
              <a:t>FERPA</a:t>
            </a:r>
          </a:p>
          <a:p>
            <a:r>
              <a:rPr lang="en-US" dirty="0" smtClean="0"/>
              <a:t>FTC controls privacy on the web</a:t>
            </a:r>
          </a:p>
          <a:p>
            <a:pPr lvl="1"/>
            <a:r>
              <a:rPr lang="en-US" dirty="0" smtClean="0"/>
              <a:t>Power</a:t>
            </a:r>
            <a:r>
              <a:rPr lang="en-US" baseline="0" dirty="0" smtClean="0"/>
              <a:t> to prosecute for deceptive or unfair business practices</a:t>
            </a:r>
          </a:p>
          <a:p>
            <a:pPr lvl="1"/>
            <a:r>
              <a:rPr lang="en-US" baseline="0" dirty="0" smtClean="0"/>
              <a:t>Often leads to broad disclosure policies</a:t>
            </a:r>
          </a:p>
          <a:p>
            <a:pPr lvl="1"/>
            <a:r>
              <a:rPr lang="en-US" dirty="0" smtClean="0"/>
              <a:t>2005 </a:t>
            </a:r>
            <a:r>
              <a:rPr lang="en-US" dirty="0" err="1" smtClean="0"/>
              <a:t>CartManager</a:t>
            </a:r>
            <a:r>
              <a:rPr lang="en-US" dirty="0" smtClean="0"/>
              <a:t> lost for selling information collected by their clients when their clients policy indicated that they would not sell that information</a:t>
            </a:r>
            <a:endParaRPr lang="en-US" baseline="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 in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1981: Council of Europe adopted </a:t>
            </a:r>
            <a:r>
              <a:rPr lang="en-US" dirty="0" smtClean="0">
                <a:hlinkClick r:id="rId2"/>
              </a:rPr>
              <a:t>Convention 108</a:t>
            </a:r>
            <a:endParaRPr lang="en-US" dirty="0" smtClean="0"/>
          </a:p>
          <a:p>
            <a:r>
              <a:rPr lang="en-US" dirty="0" smtClean="0"/>
              <a:t>Directive 95/46/EC (</a:t>
            </a:r>
            <a:r>
              <a:rPr lang="en-US" dirty="0" smtClean="0">
                <a:hlinkClick r:id="rId3"/>
              </a:rPr>
              <a:t>and with excellent refs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Anonymity…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lots of reasons why you may want anonymity (think of some)</a:t>
            </a:r>
          </a:p>
          <a:p>
            <a:r>
              <a:rPr lang="en-US" dirty="0" smtClean="0"/>
              <a:t>Multiple identities: You got them. You are different to different people and with their data, they may not be able to ID you in other’s data.</a:t>
            </a:r>
          </a:p>
          <a:p>
            <a:r>
              <a:rPr lang="en-US" dirty="0" err="1" smtClean="0"/>
              <a:t>Pseudonymity</a:t>
            </a:r>
            <a:r>
              <a:rPr lang="en-US" dirty="0" smtClean="0"/>
              <a:t> (e.g. multiple email address to avoid junk mail, </a:t>
            </a:r>
            <a:r>
              <a:rPr lang="en-US" dirty="0" err="1" smtClean="0"/>
              <a:t>swiss</a:t>
            </a:r>
            <a:r>
              <a:rPr lang="en-US" dirty="0" smtClean="0"/>
              <a:t> bank account)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SXIP: Identity 2.0 OSCON</a:t>
            </a:r>
          </a:p>
          <a:p>
            <a:r>
              <a:rPr lang="en-US" dirty="0" smtClean="0"/>
              <a:t>SKIP: </a:t>
            </a:r>
            <a:r>
              <a:rPr lang="en-US" dirty="0" smtClean="0">
                <a:hlinkClick r:id="rId2"/>
              </a:rPr>
              <a:t>Who is the Dick on your </a:t>
            </a:r>
            <a:r>
              <a:rPr lang="en-US" dirty="0" smtClean="0">
                <a:hlinkClick r:id="rId2"/>
              </a:rPr>
              <a:t>site</a:t>
            </a:r>
            <a:endParaRPr lang="en-US" dirty="0" smtClean="0"/>
          </a:p>
          <a:p>
            <a:r>
              <a:rPr lang="en-US" dirty="0" smtClean="0"/>
              <a:t>What are</a:t>
            </a:r>
            <a:r>
              <a:rPr lang="en-US" baseline="0" dirty="0" smtClean="0"/>
              <a:t> you authenticating?</a:t>
            </a:r>
          </a:p>
          <a:p>
            <a:r>
              <a:rPr lang="en-US" baseline="0" dirty="0" smtClean="0"/>
              <a:t>What users want is control!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</TotalTime>
  <Words>875</Words>
  <Application>Microsoft Office PowerPoint</Application>
  <PresentationFormat>On-screen Show (4:3)</PresentationFormat>
  <Paragraphs>159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Privacy, Legal and Ethical Issues</vt:lpstr>
      <vt:lpstr>Outline</vt:lpstr>
      <vt:lpstr>What is Privacy</vt:lpstr>
      <vt:lpstr>Privacy Concerns</vt:lpstr>
      <vt:lpstr>The Law</vt:lpstr>
      <vt:lpstr>The Law continued</vt:lpstr>
      <vt:lpstr>The Law in Europe</vt:lpstr>
      <vt:lpstr>Anonymity…</vt:lpstr>
      <vt:lpstr>Authentication</vt:lpstr>
      <vt:lpstr>Data Mining</vt:lpstr>
      <vt:lpstr>Privacy on the Web</vt:lpstr>
      <vt:lpstr>Legal and Ethical Issues</vt:lpstr>
      <vt:lpstr>Copyrights cont.</vt:lpstr>
      <vt:lpstr>Piracy</vt:lpstr>
      <vt:lpstr>Copyrighting programs?</vt:lpstr>
      <vt:lpstr>DMCA</vt:lpstr>
      <vt:lpstr>Patents</vt:lpstr>
      <vt:lpstr>Trade Secrets</vt:lpstr>
      <vt:lpstr>Summary</vt:lpstr>
      <vt:lpstr>Ethics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Privacy, Legal and Ethical Issues</dc:title>
  <dc:creator>scot</dc:creator>
  <cp:lastModifiedBy>scot</cp:lastModifiedBy>
  <cp:revision>22</cp:revision>
  <dcterms:created xsi:type="dcterms:W3CDTF">2010-04-09T15:56:08Z</dcterms:created>
  <dcterms:modified xsi:type="dcterms:W3CDTF">2010-04-09T18:59:07Z</dcterms:modified>
</cp:coreProperties>
</file>